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0"/>
  </p:notesMasterIdLst>
  <p:sldIdLst>
    <p:sldId id="310" r:id="rId2"/>
    <p:sldId id="321" r:id="rId3"/>
    <p:sldId id="318" r:id="rId4"/>
    <p:sldId id="337" r:id="rId5"/>
    <p:sldId id="339" r:id="rId6"/>
    <p:sldId id="338" r:id="rId7"/>
    <p:sldId id="272" r:id="rId8"/>
    <p:sldId id="281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" autoAdjust="0"/>
    <p:restoredTop sz="93605" autoAdjust="0"/>
  </p:normalViewPr>
  <p:slideViewPr>
    <p:cSldViewPr snapToGrid="0" showGuides="1">
      <p:cViewPr varScale="1">
        <p:scale>
          <a:sx n="171" d="100"/>
          <a:sy n="171" d="100"/>
        </p:scale>
        <p:origin x="920" y="168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2.png>
</file>

<file path=ppt/media/image3.jpeg>
</file>

<file path=ppt/media/image34.png>
</file>

<file path=ppt/media/image350.png>
</file>

<file path=ppt/media/image4.jpe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6.emf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0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2057183" y="2952741"/>
            <a:ext cx="4845365" cy="1145695"/>
            <a:chOff x="1491905" y="4758923"/>
            <a:chExt cx="6460486" cy="1527593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38577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6706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HBE database generation and </a:t>
            </a:r>
            <a:r>
              <a:rPr lang="en-US" sz="2400" dirty="0" err="1"/>
              <a:t>E</a:t>
            </a:r>
            <a:r>
              <a:rPr lang="en-US" sz="2400" baseline="30000" dirty="0" err="1"/>
              <a:t>Ox</a:t>
            </a:r>
            <a:r>
              <a:rPr lang="en-US" sz="2400" dirty="0"/>
              <a:t> 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686E0E0D-7569-CC40-B3B5-AE01D679D1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916" y="963342"/>
            <a:ext cx="1766454" cy="8897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4CCBA-DBF6-AD46-A023-2FDEED798CC9}"/>
              </a:ext>
            </a:extLst>
          </p:cNvPr>
          <p:cNvSpPr txBox="1"/>
          <p:nvPr/>
        </p:nvSpPr>
        <p:spPr>
          <a:xfrm>
            <a:off x="2144576" y="1981866"/>
            <a:ext cx="4191877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000" b="1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en-US" sz="1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-Me, -Et, -</a:t>
            </a:r>
            <a:r>
              <a:rPr lang="en-US" sz="1000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-Ph, -CN, -Eth, -</a:t>
            </a:r>
            <a:r>
              <a:rPr lang="en-US" sz="1000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COMe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000" b="1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-H, -Me, -Ph, -</a:t>
            </a:r>
            <a:r>
              <a:rPr lang="en-US" sz="1000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OMe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-Br, -CN</a:t>
            </a:r>
          </a:p>
          <a:p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000" b="1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-H, Et, -</a:t>
            </a:r>
            <a:r>
              <a:rPr lang="en-US" sz="1000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OMe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-N(Me)</a:t>
            </a:r>
            <a:r>
              <a:rPr lang="en-US" sz="1000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-CN, -NO</a:t>
            </a:r>
            <a:r>
              <a:rPr lang="en-US" sz="1000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</a:t>
            </a:r>
            <a:r>
              <a:rPr lang="en-US" sz="1000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COOMe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-Ph</a:t>
            </a:r>
          </a:p>
          <a:p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1000" b="1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 </a:t>
            </a:r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</a:t>
            </a:r>
            <a:r>
              <a:rPr lang="en-US" sz="1000" b="1" baseline="-25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sz="10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-H, -Me, -Ph, CN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1296D7-36A1-4E45-9693-1D6501618339}"/>
              </a:ext>
            </a:extLst>
          </p:cNvPr>
          <p:cNvSpPr/>
          <p:nvPr/>
        </p:nvSpPr>
        <p:spPr>
          <a:xfrm>
            <a:off x="3734312" y="1223560"/>
            <a:ext cx="46115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﻿[</a:t>
            </a:r>
            <a:r>
              <a:rPr lang="en-US" sz="1400" b="1" dirty="0"/>
              <a:t>R3</a:t>
            </a:r>
            <a:r>
              <a:rPr lang="en-US" sz="1400" dirty="0"/>
              <a:t>]C1=CC=C(C([</a:t>
            </a:r>
            <a:r>
              <a:rPr lang="en-US" sz="1400" b="1" dirty="0"/>
              <a:t>R4</a:t>
            </a:r>
            <a:r>
              <a:rPr lang="en-US" sz="1400" dirty="0"/>
              <a:t>])([</a:t>
            </a:r>
            <a:r>
              <a:rPr lang="en-US" sz="1400" b="1" dirty="0"/>
              <a:t>R5</a:t>
            </a:r>
            <a:r>
              <a:rPr lang="en-US" sz="1400" dirty="0"/>
              <a:t>])C([</a:t>
            </a:r>
            <a:r>
              <a:rPr lang="en-US" sz="1400" b="1" dirty="0"/>
              <a:t>R2</a:t>
            </a:r>
            <a:r>
              <a:rPr lang="en-US" sz="1400" dirty="0"/>
              <a:t>])-[O][</a:t>
            </a:r>
            <a:r>
              <a:rPr lang="en-US" sz="1400" b="1" dirty="0"/>
              <a:t>R1</a:t>
            </a:r>
            <a:r>
              <a:rPr lang="en-US" sz="1400" dirty="0"/>
              <a:t>])C=C1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66B6A05-05A6-D14B-9909-FA73B178870E}"/>
                  </a:ext>
                </a:extLst>
              </p:cNvPr>
              <p:cNvSpPr txBox="1"/>
              <p:nvPr/>
            </p:nvSpPr>
            <p:spPr>
              <a:xfrm>
                <a:off x="2495154" y="1157232"/>
                <a:ext cx="355867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66B6A05-05A6-D14B-9909-FA73B1788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5154" y="1157232"/>
                <a:ext cx="355867" cy="430887"/>
              </a:xfrm>
              <a:prstGeom prst="rect">
                <a:avLst/>
              </a:prstGeom>
              <a:blipFill>
                <a:blip r:embed="rId3"/>
                <a:stretch>
                  <a:fillRect l="-3448" r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64112F72-ACB2-1242-A1B9-CBA8425B3130}"/>
              </a:ext>
            </a:extLst>
          </p:cNvPr>
          <p:cNvSpPr txBox="1"/>
          <p:nvPr/>
        </p:nvSpPr>
        <p:spPr>
          <a:xfrm>
            <a:off x="3247440" y="841992"/>
            <a:ext cx="5213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u="sng" dirty="0"/>
              <a:t>SMILES (Simplified Molecular-Input Line Entry System)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9A10D3-6F4E-8D43-8C6F-D65DDD0F58A8}"/>
              </a:ext>
            </a:extLst>
          </p:cNvPr>
          <p:cNvSpPr txBox="1"/>
          <p:nvPr/>
        </p:nvSpPr>
        <p:spPr>
          <a:xfrm>
            <a:off x="5199603" y="2175256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 &gt; 1000 HBEs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2A2FA0D7-350C-284C-BDAB-B9F19ADC97C3}"/>
              </a:ext>
            </a:extLst>
          </p:cNvPr>
          <p:cNvSpPr/>
          <p:nvPr/>
        </p:nvSpPr>
        <p:spPr>
          <a:xfrm>
            <a:off x="5143147" y="2017921"/>
            <a:ext cx="124914" cy="591671"/>
          </a:xfrm>
          <a:prstGeom prst="rightBrace">
            <a:avLst/>
          </a:prstGeom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82F5480C-0463-9C47-8878-A69F0AA63B79}"/>
              </a:ext>
            </a:extLst>
          </p:cNvPr>
          <p:cNvGrpSpPr/>
          <p:nvPr/>
        </p:nvGrpSpPr>
        <p:grpSpPr>
          <a:xfrm>
            <a:off x="531645" y="3127842"/>
            <a:ext cx="5096345" cy="1644098"/>
            <a:chOff x="1695797" y="3164219"/>
            <a:chExt cx="5096345" cy="1644098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08B96512-29F8-5149-AC5E-6737319DBC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695797" y="3164219"/>
              <a:ext cx="5096345" cy="1644098"/>
            </a:xfrm>
            <a:prstGeom prst="rect">
              <a:avLst/>
            </a:prstGeom>
          </p:spPr>
        </p:pic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3E3D64A4-FED6-F54F-BA01-3E064C0095CB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066726A9-15A3-7D49-B038-A511B24B7B94}"/>
              </a:ext>
            </a:extLst>
          </p:cNvPr>
          <p:cNvCxnSpPr>
            <a:cxnSpLocks/>
          </p:cNvCxnSpPr>
          <p:nvPr/>
        </p:nvCxnSpPr>
        <p:spPr>
          <a:xfrm>
            <a:off x="5627990" y="3738096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Rectangle 152">
            <a:extLst>
              <a:ext uri="{FF2B5EF4-FFF2-40B4-BE49-F238E27FC236}">
                <a16:creationId xmlns:a16="http://schemas.microsoft.com/office/drawing/2014/main" id="{75609073-48C6-D548-840B-F81CD50A3A42}"/>
              </a:ext>
            </a:extLst>
          </p:cNvPr>
          <p:cNvSpPr/>
          <p:nvPr/>
        </p:nvSpPr>
        <p:spPr>
          <a:xfrm>
            <a:off x="6104585" y="3510674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EA692242-F842-A947-BCD5-1D339E3919B7}"/>
                  </a:ext>
                </a:extLst>
              </p:cNvPr>
              <p:cNvSpPr txBox="1"/>
              <p:nvPr/>
            </p:nvSpPr>
            <p:spPr>
              <a:xfrm>
                <a:off x="6193101" y="3552720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EA692242-F842-A947-BCD5-1D339E391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3101" y="3552720"/>
                <a:ext cx="1437701" cy="375231"/>
              </a:xfrm>
              <a:prstGeom prst="rect">
                <a:avLst/>
              </a:prstGeom>
              <a:blipFill>
                <a:blip r:embed="rId5"/>
                <a:stretch>
                  <a:fillRect l="-1754" r="-1754" b="-967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60D360B0-F689-024B-8B76-DE9B05F8AEFD}"/>
              </a:ext>
            </a:extLst>
          </p:cNvPr>
          <p:cNvCxnSpPr/>
          <p:nvPr/>
        </p:nvCxnSpPr>
        <p:spPr>
          <a:xfrm>
            <a:off x="1268506" y="3016097"/>
            <a:ext cx="5701553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F0A0B68-921F-734E-AEB8-376CA6C4CA17}"/>
              </a:ext>
            </a:extLst>
          </p:cNvPr>
          <p:cNvSpPr/>
          <p:nvPr/>
        </p:nvSpPr>
        <p:spPr>
          <a:xfrm>
            <a:off x="346784" y="2959547"/>
            <a:ext cx="7506297" cy="17401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40E5B-B39B-0F42-8A58-7591E49C8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needle in the haystack!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F49D4-2B2A-644E-9965-7CC176D7604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3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D483F1-6789-CC44-9CBA-700EB33ED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730" y="696269"/>
            <a:ext cx="5173740" cy="375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B82186-153F-1948-8438-43AD454ED6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9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21</TotalTime>
  <Words>363</Words>
  <Application>Microsoft Macintosh PowerPoint</Application>
  <PresentationFormat>On-screen Show (16:9)</PresentationFormat>
  <Paragraphs>63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Wingdings</vt:lpstr>
      <vt:lpstr>presentation_16x9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HBE database generation and EOx evaluation</vt:lpstr>
      <vt:lpstr>Finding needle in the haystack!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2</cp:revision>
  <cp:lastPrinted>2015-09-08T15:35:42Z</cp:lastPrinted>
  <dcterms:created xsi:type="dcterms:W3CDTF">2021-05-10T20:21:50Z</dcterms:created>
  <dcterms:modified xsi:type="dcterms:W3CDTF">2021-05-10T20:42:52Z</dcterms:modified>
</cp:coreProperties>
</file>

<file path=docProps/thumbnail.jpeg>
</file>